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cademy" charset="1" panose="00000000000000000000"/>
      <p:regular r:id="rId23"/>
    </p:embeddedFont>
    <p:embeddedFont>
      <p:font typeface="Anonymous Pro" charset="1" panose="02060609030202000504"/>
      <p:regular r:id="rId24"/>
    </p:embeddedFont>
    <p:embeddedFont>
      <p:font typeface="Open Sans" charset="1" panose="020B0606030504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15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26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12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16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7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1.png" Type="http://schemas.openxmlformats.org/officeDocument/2006/relationships/image"/><Relationship Id="rId4" Target="../media/image18.png" Type="http://schemas.openxmlformats.org/officeDocument/2006/relationships/image"/><Relationship Id="rId5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04548" y="1028700"/>
            <a:ext cx="16230600" cy="7654203"/>
          </a:xfrm>
          <a:custGeom>
            <a:avLst/>
            <a:gdLst/>
            <a:ahLst/>
            <a:cxnLst/>
            <a:rect r="r" b="b" t="t" l="l"/>
            <a:pathLst>
              <a:path h="7654203" w="16230600">
                <a:moveTo>
                  <a:pt x="0" y="0"/>
                </a:moveTo>
                <a:lnTo>
                  <a:pt x="16230600" y="0"/>
                </a:lnTo>
                <a:lnTo>
                  <a:pt x="16230600" y="7654203"/>
                </a:lnTo>
                <a:lnTo>
                  <a:pt x="0" y="7654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175115" y="-2510703"/>
            <a:ext cx="16230600" cy="7654203"/>
          </a:xfrm>
          <a:custGeom>
            <a:avLst/>
            <a:gdLst/>
            <a:ahLst/>
            <a:cxnLst/>
            <a:rect r="r" b="b" t="t" l="l"/>
            <a:pathLst>
              <a:path h="7654203" w="16230600">
                <a:moveTo>
                  <a:pt x="0" y="0"/>
                </a:moveTo>
                <a:lnTo>
                  <a:pt x="16230600" y="0"/>
                </a:lnTo>
                <a:lnTo>
                  <a:pt x="16230600" y="7654203"/>
                </a:lnTo>
                <a:lnTo>
                  <a:pt x="0" y="7654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76780" y="5143500"/>
            <a:ext cx="6957275" cy="6957275"/>
          </a:xfrm>
          <a:custGeom>
            <a:avLst/>
            <a:gdLst/>
            <a:ahLst/>
            <a:cxnLst/>
            <a:rect r="r" b="b" t="t" l="l"/>
            <a:pathLst>
              <a:path h="6957275" w="6957275">
                <a:moveTo>
                  <a:pt x="0" y="0"/>
                </a:moveTo>
                <a:lnTo>
                  <a:pt x="6957275" y="0"/>
                </a:lnTo>
                <a:lnTo>
                  <a:pt x="6957275" y="6957275"/>
                </a:lnTo>
                <a:lnTo>
                  <a:pt x="0" y="69572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4887" y="1159494"/>
            <a:ext cx="16704413" cy="358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28"/>
              </a:lnSpc>
            </a:pPr>
            <a:r>
              <a:rPr lang="en-US" sz="9734">
                <a:solidFill>
                  <a:srgbClr val="FFFFFF"/>
                </a:solidFill>
                <a:latin typeface="Academy"/>
              </a:rPr>
              <a:t>NARZĘDZIE DLA ASTRONOMÓW?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67714" y="4962525"/>
            <a:ext cx="6952573" cy="1722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2"/>
              </a:lnSpc>
            </a:pPr>
            <a:r>
              <a:rPr lang="en-US" sz="4673">
                <a:solidFill>
                  <a:srgbClr val="FFFFFF"/>
                </a:solidFill>
                <a:latin typeface="Academy"/>
              </a:rPr>
              <a:t>Gabriela Majstrak</a:t>
            </a:r>
          </a:p>
          <a:p>
            <a:pPr algn="ctr">
              <a:lnSpc>
                <a:spcPts val="6542"/>
              </a:lnSpc>
            </a:pPr>
            <a:r>
              <a:rPr lang="en-US" sz="4673">
                <a:solidFill>
                  <a:srgbClr val="FFFFFF"/>
                </a:solidFill>
                <a:latin typeface="Academy"/>
              </a:rPr>
              <a:t>Michał Kukla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55422" y="887499"/>
            <a:ext cx="8103778" cy="7734266"/>
          </a:xfrm>
          <a:custGeom>
            <a:avLst/>
            <a:gdLst/>
            <a:ahLst/>
            <a:cxnLst/>
            <a:rect r="r" b="b" t="t" l="l"/>
            <a:pathLst>
              <a:path h="7734266" w="8103778">
                <a:moveTo>
                  <a:pt x="0" y="0"/>
                </a:moveTo>
                <a:lnTo>
                  <a:pt x="8103778" y="0"/>
                </a:lnTo>
                <a:lnTo>
                  <a:pt x="8103778" y="7734266"/>
                </a:lnTo>
                <a:lnTo>
                  <a:pt x="0" y="77342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24722" y="7173633"/>
            <a:ext cx="9068957" cy="3615327"/>
          </a:xfrm>
          <a:custGeom>
            <a:avLst/>
            <a:gdLst/>
            <a:ahLst/>
            <a:cxnLst/>
            <a:rect r="r" b="b" t="t" l="l"/>
            <a:pathLst>
              <a:path h="3615327" w="9068957">
                <a:moveTo>
                  <a:pt x="0" y="0"/>
                </a:moveTo>
                <a:lnTo>
                  <a:pt x="9068957" y="0"/>
                </a:lnTo>
                <a:lnTo>
                  <a:pt x="9068957" y="3615327"/>
                </a:lnTo>
                <a:lnTo>
                  <a:pt x="0" y="3615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004882" y="-2216939"/>
            <a:ext cx="11906028" cy="6208874"/>
          </a:xfrm>
          <a:custGeom>
            <a:avLst/>
            <a:gdLst/>
            <a:ahLst/>
            <a:cxnLst/>
            <a:rect r="r" b="b" t="t" l="l"/>
            <a:pathLst>
              <a:path h="6208874" w="11906028">
                <a:moveTo>
                  <a:pt x="0" y="0"/>
                </a:moveTo>
                <a:lnTo>
                  <a:pt x="11906028" y="0"/>
                </a:lnTo>
                <a:lnTo>
                  <a:pt x="11906028" y="6208875"/>
                </a:lnTo>
                <a:lnTo>
                  <a:pt x="0" y="62088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13880" y="1428331"/>
            <a:ext cx="7541542" cy="191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cademy"/>
              </a:rPr>
              <a:t>MODEL DLA 4 KLASTRÓW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2986" y="3610292"/>
            <a:ext cx="7292971" cy="299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nonymous Pro"/>
              </a:rPr>
              <a:t>Patrząc na wykres z poprzedniego slajdu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nonymous Pro"/>
              </a:rPr>
              <a:t>postanowiliśmy przetestować model dla 4 klastrów. Jednak wyniki nie były zadowalające.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0451" y="3379697"/>
            <a:ext cx="12106653" cy="6197718"/>
          </a:xfrm>
          <a:custGeom>
            <a:avLst/>
            <a:gdLst/>
            <a:ahLst/>
            <a:cxnLst/>
            <a:rect r="r" b="b" t="t" l="l"/>
            <a:pathLst>
              <a:path h="6197718" w="12106653">
                <a:moveTo>
                  <a:pt x="0" y="0"/>
                </a:moveTo>
                <a:lnTo>
                  <a:pt x="12106653" y="0"/>
                </a:lnTo>
                <a:lnTo>
                  <a:pt x="12106653" y="6197718"/>
                </a:lnTo>
                <a:lnTo>
                  <a:pt x="0" y="6197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0451" y="732831"/>
            <a:ext cx="7270830" cy="191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cademy"/>
              </a:rPr>
              <a:t>Ekstrakcja cech  sift i SURF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52554" y="856656"/>
            <a:ext cx="10135446" cy="2390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nonymous Pro"/>
              </a:rPr>
              <a:t>Wykrywanie punktów charakterystycznych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nonymous Pro"/>
              </a:rPr>
              <a:t>Orientacja dla każdego punktu charakterystycznego na podstawie lokalnych gradientów obrazu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19248" y="4645311"/>
            <a:ext cx="3559194" cy="359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nonymous Pro"/>
              </a:rPr>
              <a:t>niezadowalający Silhouette score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nonymous Pro"/>
              </a:rPr>
              <a:t>i niezadowalające klastry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830071"/>
            <a:ext cx="9716122" cy="5818694"/>
          </a:xfrm>
          <a:custGeom>
            <a:avLst/>
            <a:gdLst/>
            <a:ahLst/>
            <a:cxnLst/>
            <a:rect r="r" b="b" t="t" l="l"/>
            <a:pathLst>
              <a:path h="5818694" w="9716122">
                <a:moveTo>
                  <a:pt x="0" y="0"/>
                </a:moveTo>
                <a:lnTo>
                  <a:pt x="9716122" y="0"/>
                </a:lnTo>
                <a:lnTo>
                  <a:pt x="9716122" y="5818694"/>
                </a:lnTo>
                <a:lnTo>
                  <a:pt x="0" y="5818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01806"/>
            <a:ext cx="2622289" cy="1366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23"/>
              </a:lnSpc>
            </a:pPr>
            <a:r>
              <a:rPr lang="en-US" sz="7159">
                <a:solidFill>
                  <a:srgbClr val="FFFFFF"/>
                </a:solidFill>
                <a:latin typeface="Academy"/>
              </a:rPr>
              <a:t>SURF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265750" y="2753871"/>
            <a:ext cx="5357790" cy="1189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nonymous Pro"/>
              </a:rPr>
              <a:t>Widać, że SURF radzi sobie już dużo lepiej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10278" y="1686140"/>
            <a:ext cx="8294276" cy="4970917"/>
          </a:xfrm>
          <a:custGeom>
            <a:avLst/>
            <a:gdLst/>
            <a:ahLst/>
            <a:cxnLst/>
            <a:rect r="r" b="b" t="t" l="l"/>
            <a:pathLst>
              <a:path h="4970917" w="8294276">
                <a:moveTo>
                  <a:pt x="0" y="0"/>
                </a:moveTo>
                <a:lnTo>
                  <a:pt x="8294276" y="0"/>
                </a:lnTo>
                <a:lnTo>
                  <a:pt x="8294276" y="4970917"/>
                </a:lnTo>
                <a:lnTo>
                  <a:pt x="0" y="49709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9697" y="4567521"/>
            <a:ext cx="8352228" cy="4923517"/>
          </a:xfrm>
          <a:custGeom>
            <a:avLst/>
            <a:gdLst/>
            <a:ahLst/>
            <a:cxnLst/>
            <a:rect r="r" b="b" t="t" l="l"/>
            <a:pathLst>
              <a:path h="4923517" w="8352228">
                <a:moveTo>
                  <a:pt x="0" y="0"/>
                </a:moveTo>
                <a:lnTo>
                  <a:pt x="8352228" y="0"/>
                </a:lnTo>
                <a:lnTo>
                  <a:pt x="8352228" y="4923517"/>
                </a:lnTo>
                <a:lnTo>
                  <a:pt x="0" y="4923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63581" y="-999855"/>
            <a:ext cx="9916689" cy="5171454"/>
          </a:xfrm>
          <a:custGeom>
            <a:avLst/>
            <a:gdLst/>
            <a:ahLst/>
            <a:cxnLst/>
            <a:rect r="r" b="b" t="t" l="l"/>
            <a:pathLst>
              <a:path h="5171454" w="9916689">
                <a:moveTo>
                  <a:pt x="0" y="0"/>
                </a:moveTo>
                <a:lnTo>
                  <a:pt x="9916688" y="0"/>
                </a:lnTo>
                <a:lnTo>
                  <a:pt x="9916688" y="5171454"/>
                </a:lnTo>
                <a:lnTo>
                  <a:pt x="0" y="51714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424776" y="7095207"/>
            <a:ext cx="11906028" cy="6208874"/>
          </a:xfrm>
          <a:custGeom>
            <a:avLst/>
            <a:gdLst/>
            <a:ahLst/>
            <a:cxnLst/>
            <a:rect r="r" b="b" t="t" l="l"/>
            <a:pathLst>
              <a:path h="6208874" w="11906028">
                <a:moveTo>
                  <a:pt x="0" y="0"/>
                </a:moveTo>
                <a:lnTo>
                  <a:pt x="11906028" y="0"/>
                </a:lnTo>
                <a:lnTo>
                  <a:pt x="11906028" y="6208874"/>
                </a:lnTo>
                <a:lnTo>
                  <a:pt x="0" y="6208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26547" y="499893"/>
            <a:ext cx="7541542" cy="283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cademy"/>
              </a:rPr>
              <a:t>Ekstrakcja cech  histogramy kolorów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06349" y="3575651"/>
            <a:ext cx="518194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cademy"/>
              </a:rPr>
              <a:t>odszumione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784028" y="499893"/>
            <a:ext cx="3546776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cademy"/>
              </a:rPr>
              <a:t>cropped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3331" y="0"/>
            <a:ext cx="16230600" cy="7654203"/>
          </a:xfrm>
          <a:custGeom>
            <a:avLst/>
            <a:gdLst/>
            <a:ahLst/>
            <a:cxnLst/>
            <a:rect r="r" b="b" t="t" l="l"/>
            <a:pathLst>
              <a:path h="7654203" w="16230600">
                <a:moveTo>
                  <a:pt x="0" y="0"/>
                </a:moveTo>
                <a:lnTo>
                  <a:pt x="16230600" y="0"/>
                </a:lnTo>
                <a:lnTo>
                  <a:pt x="16230600" y="7654203"/>
                </a:lnTo>
                <a:lnTo>
                  <a:pt x="0" y="7654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3331" y="4146812"/>
            <a:ext cx="8248445" cy="4905999"/>
          </a:xfrm>
          <a:custGeom>
            <a:avLst/>
            <a:gdLst/>
            <a:ahLst/>
            <a:cxnLst/>
            <a:rect r="r" b="b" t="t" l="l"/>
            <a:pathLst>
              <a:path h="4905999" w="8248445">
                <a:moveTo>
                  <a:pt x="0" y="0"/>
                </a:moveTo>
                <a:lnTo>
                  <a:pt x="8248445" y="0"/>
                </a:lnTo>
                <a:lnTo>
                  <a:pt x="8248445" y="4905999"/>
                </a:lnTo>
                <a:lnTo>
                  <a:pt x="0" y="4905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841326" y="1425455"/>
            <a:ext cx="9192370" cy="5442714"/>
          </a:xfrm>
          <a:custGeom>
            <a:avLst/>
            <a:gdLst/>
            <a:ahLst/>
            <a:cxnLst/>
            <a:rect r="r" b="b" t="t" l="l"/>
            <a:pathLst>
              <a:path h="5442714" w="9192370">
                <a:moveTo>
                  <a:pt x="0" y="0"/>
                </a:moveTo>
                <a:lnTo>
                  <a:pt x="9192370" y="0"/>
                </a:lnTo>
                <a:lnTo>
                  <a:pt x="9192370" y="5442714"/>
                </a:lnTo>
                <a:lnTo>
                  <a:pt x="0" y="5442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3331" y="571817"/>
            <a:ext cx="8743237" cy="191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cademy"/>
              </a:rPr>
              <a:t>DEEP LEARNING EMBEDDINGS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2505709" y="3330163"/>
            <a:ext cx="8248445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cademy"/>
              </a:rPr>
              <a:t>cropped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89540" y="638492"/>
            <a:ext cx="8248445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cademy"/>
              </a:rPr>
              <a:t>denoised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67172" y="7103976"/>
            <a:ext cx="8392128" cy="179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nonymous Pro"/>
              </a:rPr>
              <a:t>słaby Silhouette Score, ale wydaje się jakby w pierwszym klastrze były galaktyki spiralne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896050">
            <a:off x="-8538848" y="3031700"/>
            <a:ext cx="20041450" cy="10451415"/>
          </a:xfrm>
          <a:custGeom>
            <a:avLst/>
            <a:gdLst/>
            <a:ahLst/>
            <a:cxnLst/>
            <a:rect r="r" b="b" t="t" l="l"/>
            <a:pathLst>
              <a:path h="10451415" w="20041450">
                <a:moveTo>
                  <a:pt x="0" y="0"/>
                </a:moveTo>
                <a:lnTo>
                  <a:pt x="20041450" y="0"/>
                </a:lnTo>
                <a:lnTo>
                  <a:pt x="20041450" y="10451415"/>
                </a:lnTo>
                <a:lnTo>
                  <a:pt x="0" y="10451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029592"/>
            <a:ext cx="10395479" cy="6227816"/>
          </a:xfrm>
          <a:custGeom>
            <a:avLst/>
            <a:gdLst/>
            <a:ahLst/>
            <a:cxnLst/>
            <a:rect r="r" b="b" t="t" l="l"/>
            <a:pathLst>
              <a:path h="6227816" w="10395479">
                <a:moveTo>
                  <a:pt x="0" y="0"/>
                </a:moveTo>
                <a:lnTo>
                  <a:pt x="10395479" y="0"/>
                </a:lnTo>
                <a:lnTo>
                  <a:pt x="10395479" y="6227816"/>
                </a:lnTo>
                <a:lnTo>
                  <a:pt x="0" y="6227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87390" y="-740284"/>
            <a:ext cx="6384338" cy="8229600"/>
          </a:xfrm>
          <a:custGeom>
            <a:avLst/>
            <a:gdLst/>
            <a:ahLst/>
            <a:cxnLst/>
            <a:rect r="r" b="b" t="t" l="l"/>
            <a:pathLst>
              <a:path h="8229600" w="6384338">
                <a:moveTo>
                  <a:pt x="0" y="0"/>
                </a:moveTo>
                <a:lnTo>
                  <a:pt x="6384337" y="0"/>
                </a:lnTo>
                <a:lnTo>
                  <a:pt x="63843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28675"/>
            <a:ext cx="7541542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cademy"/>
              </a:rPr>
              <a:t>Autoenkodery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5154" y="3804969"/>
            <a:ext cx="16230600" cy="7654203"/>
          </a:xfrm>
          <a:custGeom>
            <a:avLst/>
            <a:gdLst/>
            <a:ahLst/>
            <a:cxnLst/>
            <a:rect r="r" b="b" t="t" l="l"/>
            <a:pathLst>
              <a:path h="7654203" w="16230600">
                <a:moveTo>
                  <a:pt x="0" y="0"/>
                </a:moveTo>
                <a:lnTo>
                  <a:pt x="16230600" y="0"/>
                </a:lnTo>
                <a:lnTo>
                  <a:pt x="16230600" y="7654204"/>
                </a:lnTo>
                <a:lnTo>
                  <a:pt x="0" y="7654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51603" y="2557105"/>
            <a:ext cx="14072036" cy="359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nonymous Pro"/>
              </a:rPr>
              <a:t>Najlepsze Slithouette Score otrzymaliśmy dla histogramów kolorów i klastry wydają się rzeczywiście sensowne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nonymous Pro"/>
              </a:rPr>
              <a:t>Oprócz tego patrząc po otrzymanych klastrach sensowny wydaje się też surf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nonymous Pro"/>
              </a:rPr>
              <a:t>Słaby Slithouette Score dla deep learning embeddings, ale model wydaje się klasteryzować galatyki spiralne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982876" y="-580257"/>
            <a:ext cx="9068957" cy="3615327"/>
          </a:xfrm>
          <a:custGeom>
            <a:avLst/>
            <a:gdLst/>
            <a:ahLst/>
            <a:cxnLst/>
            <a:rect r="r" b="b" t="t" l="l"/>
            <a:pathLst>
              <a:path h="3615327" w="9068957">
                <a:moveTo>
                  <a:pt x="0" y="0"/>
                </a:moveTo>
                <a:lnTo>
                  <a:pt x="9068957" y="0"/>
                </a:lnTo>
                <a:lnTo>
                  <a:pt x="9068957" y="3615328"/>
                </a:lnTo>
                <a:lnTo>
                  <a:pt x="0" y="36153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9146" y="1027382"/>
            <a:ext cx="7541542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cademy"/>
              </a:rPr>
              <a:t>WNIOSKI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36342" y="3175331"/>
            <a:ext cx="16230600" cy="7654203"/>
          </a:xfrm>
          <a:custGeom>
            <a:avLst/>
            <a:gdLst/>
            <a:ahLst/>
            <a:cxnLst/>
            <a:rect r="r" b="b" t="t" l="l"/>
            <a:pathLst>
              <a:path h="7654203" w="16230600">
                <a:moveTo>
                  <a:pt x="0" y="0"/>
                </a:moveTo>
                <a:lnTo>
                  <a:pt x="16230600" y="0"/>
                </a:lnTo>
                <a:lnTo>
                  <a:pt x="16230600" y="7654203"/>
                </a:lnTo>
                <a:lnTo>
                  <a:pt x="0" y="7654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104596" y="-2338424"/>
            <a:ext cx="19032282" cy="9925144"/>
          </a:xfrm>
          <a:custGeom>
            <a:avLst/>
            <a:gdLst/>
            <a:ahLst/>
            <a:cxnLst/>
            <a:rect r="r" b="b" t="t" l="l"/>
            <a:pathLst>
              <a:path h="9925144" w="19032282">
                <a:moveTo>
                  <a:pt x="0" y="0"/>
                </a:moveTo>
                <a:lnTo>
                  <a:pt x="19032281" y="0"/>
                </a:lnTo>
                <a:lnTo>
                  <a:pt x="19032281" y="9925144"/>
                </a:lnTo>
                <a:lnTo>
                  <a:pt x="0" y="99251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73229" y="4085590"/>
            <a:ext cx="7541542" cy="1915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cademy"/>
              </a:rPr>
              <a:t>Dziękujemy za uwagę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854985" y="1913348"/>
            <a:ext cx="8336950" cy="10746575"/>
          </a:xfrm>
          <a:custGeom>
            <a:avLst/>
            <a:gdLst/>
            <a:ahLst/>
            <a:cxnLst/>
            <a:rect r="r" b="b" t="t" l="l"/>
            <a:pathLst>
              <a:path h="10746575" w="8336950">
                <a:moveTo>
                  <a:pt x="0" y="0"/>
                </a:moveTo>
                <a:lnTo>
                  <a:pt x="8336950" y="0"/>
                </a:lnTo>
                <a:lnTo>
                  <a:pt x="8336950" y="10746575"/>
                </a:lnTo>
                <a:lnTo>
                  <a:pt x="0" y="107465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6510" y="5872540"/>
            <a:ext cx="10931437" cy="2828192"/>
          </a:xfrm>
          <a:custGeom>
            <a:avLst/>
            <a:gdLst/>
            <a:ahLst/>
            <a:cxnLst/>
            <a:rect r="r" b="b" t="t" l="l"/>
            <a:pathLst>
              <a:path h="2828192" w="10931437">
                <a:moveTo>
                  <a:pt x="0" y="0"/>
                </a:moveTo>
                <a:lnTo>
                  <a:pt x="10931437" y="0"/>
                </a:lnTo>
                <a:lnTo>
                  <a:pt x="10931437" y="2828192"/>
                </a:lnTo>
                <a:lnTo>
                  <a:pt x="0" y="28281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499096" y="-2156305"/>
            <a:ext cx="11906028" cy="6208874"/>
          </a:xfrm>
          <a:custGeom>
            <a:avLst/>
            <a:gdLst/>
            <a:ahLst/>
            <a:cxnLst/>
            <a:rect r="r" b="b" t="t" l="l"/>
            <a:pathLst>
              <a:path h="6208874" w="11906028">
                <a:moveTo>
                  <a:pt x="0" y="0"/>
                </a:moveTo>
                <a:lnTo>
                  <a:pt x="11906028" y="0"/>
                </a:lnTo>
                <a:lnTo>
                  <a:pt x="11906028" y="6208874"/>
                </a:lnTo>
                <a:lnTo>
                  <a:pt x="0" y="62088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76510" y="676275"/>
            <a:ext cx="9779318" cy="3376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cademy"/>
              </a:rPr>
              <a:t>cel projektu:</a:t>
            </a:r>
          </a:p>
          <a:p>
            <a:pPr algn="ctr">
              <a:lnSpc>
                <a:spcPts val="1288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276510" y="2303780"/>
            <a:ext cx="10730744" cy="283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cademy"/>
              </a:rPr>
              <a:t>Stworzenie modelu do klasteryzacji zdjęć galatyk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6510" y="8767445"/>
            <a:ext cx="10433447" cy="596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Anonymous Pro"/>
              </a:rPr>
              <a:t>przykładowe zdjęcia, którymi dysponowaliśmy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983073" y="1601432"/>
            <a:ext cx="6343650" cy="8229600"/>
          </a:xfrm>
          <a:custGeom>
            <a:avLst/>
            <a:gdLst/>
            <a:ahLst/>
            <a:cxnLst/>
            <a:rect r="r" b="b" t="t" l="l"/>
            <a:pathLst>
              <a:path h="8229600" w="6343650">
                <a:moveTo>
                  <a:pt x="0" y="0"/>
                </a:moveTo>
                <a:lnTo>
                  <a:pt x="6343650" y="0"/>
                </a:lnTo>
                <a:lnTo>
                  <a:pt x="63436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26542" y="642254"/>
            <a:ext cx="4642545" cy="4888327"/>
          </a:xfrm>
          <a:custGeom>
            <a:avLst/>
            <a:gdLst/>
            <a:ahLst/>
            <a:cxnLst/>
            <a:rect r="r" b="b" t="t" l="l"/>
            <a:pathLst>
              <a:path h="4888327" w="4642545">
                <a:moveTo>
                  <a:pt x="0" y="0"/>
                </a:moveTo>
                <a:lnTo>
                  <a:pt x="4642545" y="0"/>
                </a:lnTo>
                <a:lnTo>
                  <a:pt x="4642545" y="4888327"/>
                </a:lnTo>
                <a:lnTo>
                  <a:pt x="0" y="4888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40731" y="5957741"/>
            <a:ext cx="3614166" cy="3686161"/>
          </a:xfrm>
          <a:custGeom>
            <a:avLst/>
            <a:gdLst/>
            <a:ahLst/>
            <a:cxnLst/>
            <a:rect r="r" b="b" t="t" l="l"/>
            <a:pathLst>
              <a:path h="3686161" w="3614166">
                <a:moveTo>
                  <a:pt x="0" y="0"/>
                </a:moveTo>
                <a:lnTo>
                  <a:pt x="3614167" y="0"/>
                </a:lnTo>
                <a:lnTo>
                  <a:pt x="3614167" y="3686162"/>
                </a:lnTo>
                <a:lnTo>
                  <a:pt x="0" y="36861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35790" y="-3472546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89726" y="2484410"/>
            <a:ext cx="10517747" cy="5390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nonymous Pro"/>
              </a:rPr>
              <a:t>Nasz projekt rozpoczęliśmy od przeprowadzenia eksploracyjnej analizy danych i dzięki niej wyciągnęliśmy następujące wnioski: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nonymous Pro"/>
              </a:rPr>
              <a:t>wszystkie zdjęcia są tego samego rozmiaru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nonymous Pro"/>
              </a:rPr>
              <a:t>występują zdjęcia, które znacznie odbiegają kolorystycznie od reszty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Anonymous Pro"/>
              </a:rPr>
              <a:t>kluczowe elementy zdjęć znajdują się w ich centrum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9726" y="156479"/>
            <a:ext cx="3526512" cy="2404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38"/>
              </a:lnSpc>
            </a:pPr>
            <a:r>
              <a:rPr lang="en-US" sz="12599">
                <a:solidFill>
                  <a:srgbClr val="FFFFFF"/>
                </a:solidFill>
                <a:latin typeface="Academy"/>
              </a:rPr>
              <a:t>EDA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79047" y="4547955"/>
            <a:ext cx="6384338" cy="8229600"/>
          </a:xfrm>
          <a:custGeom>
            <a:avLst/>
            <a:gdLst/>
            <a:ahLst/>
            <a:cxnLst/>
            <a:rect r="r" b="b" t="t" l="l"/>
            <a:pathLst>
              <a:path h="8229600" w="6384338">
                <a:moveTo>
                  <a:pt x="0" y="0"/>
                </a:moveTo>
                <a:lnTo>
                  <a:pt x="6384338" y="0"/>
                </a:lnTo>
                <a:lnTo>
                  <a:pt x="63843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73942" y="2993920"/>
            <a:ext cx="4743770" cy="5094397"/>
          </a:xfrm>
          <a:custGeom>
            <a:avLst/>
            <a:gdLst/>
            <a:ahLst/>
            <a:cxnLst/>
            <a:rect r="r" b="b" t="t" l="l"/>
            <a:pathLst>
              <a:path h="5094397" w="4743770">
                <a:moveTo>
                  <a:pt x="0" y="0"/>
                </a:moveTo>
                <a:lnTo>
                  <a:pt x="4743770" y="0"/>
                </a:lnTo>
                <a:lnTo>
                  <a:pt x="4743770" y="5094396"/>
                </a:lnTo>
                <a:lnTo>
                  <a:pt x="0" y="50943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493245" y="-2851504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64220" y="676275"/>
            <a:ext cx="15553491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Academy"/>
              </a:rPr>
              <a:t>FEATURE ENGiNEeRING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4220" y="2917720"/>
            <a:ext cx="10053846" cy="3590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nonymous Pro"/>
              </a:rPr>
              <a:t>Ze względu na to, że galatyki, czyli to co nas najbardziej interesuje znajdują się w centralnej części większości zdjęć co sprawdziliśmy na etapie EDA, postanowiliśmy nasze zdjęcia 128x128 obciąć z każdej strony o 25 pikseli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4887" y="467783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60548" y="3976726"/>
            <a:ext cx="10903621" cy="3671955"/>
          </a:xfrm>
          <a:custGeom>
            <a:avLst/>
            <a:gdLst/>
            <a:ahLst/>
            <a:cxnLst/>
            <a:rect r="r" b="b" t="t" l="l"/>
            <a:pathLst>
              <a:path h="3671955" w="10903621">
                <a:moveTo>
                  <a:pt x="0" y="0"/>
                </a:moveTo>
                <a:lnTo>
                  <a:pt x="10903621" y="0"/>
                </a:lnTo>
                <a:lnTo>
                  <a:pt x="10903621" y="3671954"/>
                </a:lnTo>
                <a:lnTo>
                  <a:pt x="0" y="3671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64169" y="-1720825"/>
            <a:ext cx="8082210" cy="10418207"/>
          </a:xfrm>
          <a:custGeom>
            <a:avLst/>
            <a:gdLst/>
            <a:ahLst/>
            <a:cxnLst/>
            <a:rect r="r" b="b" t="t" l="l"/>
            <a:pathLst>
              <a:path h="10418207" w="8082210">
                <a:moveTo>
                  <a:pt x="0" y="0"/>
                </a:moveTo>
                <a:lnTo>
                  <a:pt x="8082210" y="0"/>
                </a:lnTo>
                <a:lnTo>
                  <a:pt x="8082210" y="10418208"/>
                </a:lnTo>
                <a:lnTo>
                  <a:pt x="0" y="10418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60548" y="828675"/>
            <a:ext cx="7206496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cademy"/>
              </a:rPr>
              <a:t>Usuwanie szumów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60548" y="1967586"/>
            <a:ext cx="11815920" cy="179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Anonymous Pro"/>
              </a:rPr>
              <a:t>Próbowaliśmy również usuwać szumy ze zdjęć, wykorzystaliśmy w tym celu filtr medianowy i gaussowski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0548" y="7791555"/>
            <a:ext cx="12377457" cy="1735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Anonymous Pro"/>
              </a:rPr>
              <a:t>Więcej szczegółów zachowuje filtr medianowy, więc do daleszej pracy zosatwiliśmy zdjęcia odszumione właśnie tym filtrem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658397"/>
            <a:ext cx="9460269" cy="4738276"/>
          </a:xfrm>
          <a:custGeom>
            <a:avLst/>
            <a:gdLst/>
            <a:ahLst/>
            <a:cxnLst/>
            <a:rect r="r" b="b" t="t" l="l"/>
            <a:pathLst>
              <a:path h="4738276" w="9460269">
                <a:moveTo>
                  <a:pt x="0" y="0"/>
                </a:moveTo>
                <a:lnTo>
                  <a:pt x="9460269" y="0"/>
                </a:lnTo>
                <a:lnTo>
                  <a:pt x="9460269" y="4738276"/>
                </a:lnTo>
                <a:lnTo>
                  <a:pt x="0" y="4738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786940" y="574894"/>
            <a:ext cx="9068957" cy="3615327"/>
          </a:xfrm>
          <a:custGeom>
            <a:avLst/>
            <a:gdLst/>
            <a:ahLst/>
            <a:cxnLst/>
            <a:rect r="r" b="b" t="t" l="l"/>
            <a:pathLst>
              <a:path h="3615327" w="9068957">
                <a:moveTo>
                  <a:pt x="0" y="0"/>
                </a:moveTo>
                <a:lnTo>
                  <a:pt x="9068957" y="0"/>
                </a:lnTo>
                <a:lnTo>
                  <a:pt x="9068957" y="3615327"/>
                </a:lnTo>
                <a:lnTo>
                  <a:pt x="0" y="3615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925569" y="-952966"/>
            <a:ext cx="7559397" cy="3564943"/>
          </a:xfrm>
          <a:custGeom>
            <a:avLst/>
            <a:gdLst/>
            <a:ahLst/>
            <a:cxnLst/>
            <a:rect r="r" b="b" t="t" l="l"/>
            <a:pathLst>
              <a:path h="3564943" w="7559397">
                <a:moveTo>
                  <a:pt x="0" y="0"/>
                </a:moveTo>
                <a:lnTo>
                  <a:pt x="7559397" y="0"/>
                </a:lnTo>
                <a:lnTo>
                  <a:pt x="7559397" y="3564944"/>
                </a:lnTo>
                <a:lnTo>
                  <a:pt x="0" y="35649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28675"/>
            <a:ext cx="15118795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cademy"/>
              </a:rPr>
              <a:t>Histogram Oriented Gradients (HOG)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315882"/>
            <a:ext cx="15513203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</a:rPr>
              <a:t>Dla zdjęć odszumionych filtrem Medianowym zastosowaliśmy algorytm ekstrakcji cech Hog, później tworzone  modele testowaliśmy również na dla zdjęć na których został zastosowany ten algorytm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68490" y="-1227233"/>
            <a:ext cx="6384338" cy="8229600"/>
          </a:xfrm>
          <a:custGeom>
            <a:avLst/>
            <a:gdLst/>
            <a:ahLst/>
            <a:cxnLst/>
            <a:rect r="r" b="b" t="t" l="l"/>
            <a:pathLst>
              <a:path h="8229600" w="6384338">
                <a:moveTo>
                  <a:pt x="0" y="0"/>
                </a:moveTo>
                <a:lnTo>
                  <a:pt x="6384338" y="0"/>
                </a:lnTo>
                <a:lnTo>
                  <a:pt x="63843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1605678"/>
            <a:ext cx="7616659" cy="7810537"/>
          </a:xfrm>
          <a:custGeom>
            <a:avLst/>
            <a:gdLst/>
            <a:ahLst/>
            <a:cxnLst/>
            <a:rect r="r" b="b" t="t" l="l"/>
            <a:pathLst>
              <a:path h="7810537" w="7616659">
                <a:moveTo>
                  <a:pt x="0" y="0"/>
                </a:moveTo>
                <a:lnTo>
                  <a:pt x="7616659" y="0"/>
                </a:lnTo>
                <a:lnTo>
                  <a:pt x="7616659" y="7810537"/>
                </a:lnTo>
                <a:lnTo>
                  <a:pt x="0" y="78105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43500" y="3352311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48225" y="515449"/>
            <a:ext cx="17439775" cy="1609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99"/>
              </a:lnSpc>
            </a:pPr>
            <a:r>
              <a:rPr lang="en-US" sz="4357">
                <a:solidFill>
                  <a:srgbClr val="FFFFFF"/>
                </a:solidFill>
                <a:latin typeface="Academy"/>
              </a:rPr>
              <a:t>Wyniki wstępnej klasteryzacji na zbiorze obciętych zdjęć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1313" y="3036480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4989595" y="2425961"/>
            <a:ext cx="7145700" cy="7679404"/>
          </a:xfrm>
          <a:custGeom>
            <a:avLst/>
            <a:gdLst/>
            <a:ahLst/>
            <a:cxnLst/>
            <a:rect r="r" b="b" t="t" l="l"/>
            <a:pathLst>
              <a:path h="7679404" w="7145700">
                <a:moveTo>
                  <a:pt x="0" y="0"/>
                </a:moveTo>
                <a:lnTo>
                  <a:pt x="7145700" y="0"/>
                </a:lnTo>
                <a:lnTo>
                  <a:pt x="7145700" y="7679404"/>
                </a:lnTo>
                <a:lnTo>
                  <a:pt x="0" y="7679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97409" y="397039"/>
            <a:ext cx="6384338" cy="8229600"/>
          </a:xfrm>
          <a:custGeom>
            <a:avLst/>
            <a:gdLst/>
            <a:ahLst/>
            <a:cxnLst/>
            <a:rect r="r" b="b" t="t" l="l"/>
            <a:pathLst>
              <a:path h="8229600" w="6384338">
                <a:moveTo>
                  <a:pt x="0" y="0"/>
                </a:moveTo>
                <a:lnTo>
                  <a:pt x="6384338" y="0"/>
                </a:lnTo>
                <a:lnTo>
                  <a:pt x="63843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98422" y="541518"/>
            <a:ext cx="16691155" cy="175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44"/>
              </a:lnSpc>
            </a:pPr>
            <a:r>
              <a:rPr lang="en-US" sz="4745">
                <a:solidFill>
                  <a:srgbClr val="FFFFFF"/>
                </a:solidFill>
                <a:latin typeface="Academy"/>
              </a:rPr>
              <a:t>Wynik wstępnej klasteryzacji na zbiorze zdjęć odszumionych filtrem medianowym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75755" y="2946243"/>
            <a:ext cx="7684389" cy="8229600"/>
          </a:xfrm>
          <a:custGeom>
            <a:avLst/>
            <a:gdLst/>
            <a:ahLst/>
            <a:cxnLst/>
            <a:rect r="r" b="b" t="t" l="l"/>
            <a:pathLst>
              <a:path h="8229600" w="7684389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48142" y="2286501"/>
            <a:ext cx="10328394" cy="5713997"/>
          </a:xfrm>
          <a:custGeom>
            <a:avLst/>
            <a:gdLst/>
            <a:ahLst/>
            <a:cxnLst/>
            <a:rect r="r" b="b" t="t" l="l"/>
            <a:pathLst>
              <a:path h="5713997" w="10328394">
                <a:moveTo>
                  <a:pt x="0" y="0"/>
                </a:moveTo>
                <a:lnTo>
                  <a:pt x="10328394" y="0"/>
                </a:lnTo>
                <a:lnTo>
                  <a:pt x="10328394" y="5713998"/>
                </a:lnTo>
                <a:lnTo>
                  <a:pt x="0" y="57139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80984" y="-911402"/>
            <a:ext cx="6384338" cy="8229600"/>
          </a:xfrm>
          <a:custGeom>
            <a:avLst/>
            <a:gdLst/>
            <a:ahLst/>
            <a:cxnLst/>
            <a:rect r="r" b="b" t="t" l="l"/>
            <a:pathLst>
              <a:path h="8229600" w="6384338">
                <a:moveTo>
                  <a:pt x="0" y="0"/>
                </a:moveTo>
                <a:lnTo>
                  <a:pt x="6384338" y="0"/>
                </a:lnTo>
                <a:lnTo>
                  <a:pt x="638433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43694" y="635786"/>
            <a:ext cx="5937290" cy="991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Academy"/>
              </a:rPr>
              <a:t>METODA ŁOKCIA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DAGHHHsmRT8</dc:identifier>
  <dcterms:modified xsi:type="dcterms:W3CDTF">2011-08-01T06:04:30Z</dcterms:modified>
  <cp:revision>1</cp:revision>
  <dc:title>Dodaj nagłówek</dc:title>
</cp:coreProperties>
</file>